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1"/>
  </p:notesMasterIdLst>
  <p:sldIdLst>
    <p:sldId id="257" r:id="rId2"/>
    <p:sldId id="293" r:id="rId3"/>
    <p:sldId id="292" r:id="rId4"/>
    <p:sldId id="294" r:id="rId5"/>
    <p:sldId id="298" r:id="rId6"/>
    <p:sldId id="295" r:id="rId7"/>
    <p:sldId id="286" r:id="rId8"/>
    <p:sldId id="272" r:id="rId9"/>
    <p:sldId id="291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571"/>
    <a:srgbClr val="007635"/>
    <a:srgbClr val="00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8" autoAdjust="0"/>
    <p:restoredTop sz="94667" autoAdjust="0"/>
  </p:normalViewPr>
  <p:slideViewPr>
    <p:cSldViewPr>
      <p:cViewPr varScale="1">
        <p:scale>
          <a:sx n="87" d="100"/>
          <a:sy n="87" d="100"/>
        </p:scale>
        <p:origin x="18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kretar2\Desktop\&#1056;&#1040;&#1041;&#1054;&#1063;&#1040;&#1071;%20&#1055;&#1040;&#1055;&#1050;&#1040;_&#1051;&#1048;&#1051;&#1071;\&#1052;&#1040;&#1056;&#1050;&#1045;&#1058;&#1048;&#1053;&#1043;\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56292998934443"/>
          <c:y val="2.5626120907200789E-2"/>
          <c:w val="0.6502815180074063"/>
          <c:h val="0.89017159469053708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val>
            <c:numRef>
              <c:f>Лист3!$B$1:$B$5</c:f>
              <c:numCache>
                <c:formatCode>#,##0</c:formatCode>
                <c:ptCount val="5"/>
                <c:pt idx="0">
                  <c:v>38500000</c:v>
                </c:pt>
                <c:pt idx="1">
                  <c:v>43500000</c:v>
                </c:pt>
                <c:pt idx="2">
                  <c:v>55730000</c:v>
                </c:pt>
                <c:pt idx="3">
                  <c:v>65260000</c:v>
                </c:pt>
                <c:pt idx="4">
                  <c:v>61890000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10-B840-984A-77E83CA3F045}"/>
            </c:ext>
          </c:extLst>
        </c:ser>
        <c:ser>
          <c:idx val="1"/>
          <c:order val="1"/>
          <c:tx>
            <c:strRef>
              <c:f>Лист3!$A$1:$A$5</c:f>
              <c:strCache>
                <c:ptCount val="1"/>
                <c:pt idx="0">
                  <c:v>2011 2012 2013 2014 2015</c:v>
                </c:pt>
              </c:strCache>
            </c:strRef>
          </c:tx>
          <c:invertIfNegative val="0"/>
          <c:val>
            <c:numRef>
              <c:f>Лист3!$C$1:$C$5</c:f>
              <c:numCache>
                <c:formatCode>General</c:formatCode>
                <c:ptCount val="5"/>
                <c:pt idx="0">
                  <c:v>50000000</c:v>
                </c:pt>
                <c:pt idx="1">
                  <c:v>80000000</c:v>
                </c:pt>
                <c:pt idx="2">
                  <c:v>90000000</c:v>
                </c:pt>
                <c:pt idx="3">
                  <c:v>92000000</c:v>
                </c:pt>
                <c:pt idx="4">
                  <c:v>102000000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10-B840-984A-77E83CA3F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44115848"/>
        <c:axId val="144120160"/>
        <c:axId val="195285896"/>
      </c:bar3DChart>
      <c:catAx>
        <c:axId val="144115848"/>
        <c:scaling>
          <c:orientation val="minMax"/>
        </c:scaling>
        <c:delete val="1"/>
        <c:axPos val="b"/>
        <c:majorTickMark val="out"/>
        <c:minorTickMark val="none"/>
        <c:tickLblPos val="nextTo"/>
        <c:crossAx val="144120160"/>
        <c:crosses val="autoZero"/>
        <c:auto val="1"/>
        <c:lblAlgn val="ctr"/>
        <c:lblOffset val="100"/>
        <c:noMultiLvlLbl val="0"/>
      </c:catAx>
      <c:valAx>
        <c:axId val="144120160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144115848"/>
        <c:crosses val="autoZero"/>
        <c:crossBetween val="between"/>
      </c:valAx>
      <c:serAx>
        <c:axId val="195285896"/>
        <c:scaling>
          <c:orientation val="minMax"/>
        </c:scaling>
        <c:delete val="1"/>
        <c:axPos val="b"/>
        <c:majorTickMark val="out"/>
        <c:minorTickMark val="none"/>
        <c:tickLblPos val="nextTo"/>
        <c:crossAx val="14412016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B79CE-4995-4833-8D43-4C0C41E360ED}" type="datetimeFigureOut">
              <a:rPr lang="uk-UA" smtClean="0"/>
              <a:t>12.10.2020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B68E0-1063-401A-92E1-34D4175361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341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68E0-1063-401A-92E1-34D4175361E1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163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68E0-1063-401A-92E1-34D4175361E1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052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68E0-1063-401A-92E1-34D4175361E1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0526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68E0-1063-401A-92E1-34D4175361E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052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C41C-7A52-4DF0-908E-0EA3695340C4}" type="datetimeFigureOut">
              <a:rPr lang="uk-UA" smtClean="0"/>
              <a:t>12.10.2020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3335-FFE1-4219-88A3-A3116A34D63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C41C-7A52-4DF0-908E-0EA3695340C4}" type="datetimeFigureOut">
              <a:rPr lang="uk-UA" smtClean="0"/>
              <a:t>12.10.2020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3335-FFE1-4219-88A3-A3116A34D6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C41C-7A52-4DF0-908E-0EA3695340C4}" type="datetimeFigureOut">
              <a:rPr lang="uk-UA" smtClean="0"/>
              <a:t>12.10.2020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3335-FFE1-4219-88A3-A3116A34D6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C41C-7A52-4DF0-908E-0EA3695340C4}" type="datetimeFigureOut">
              <a:rPr lang="uk-UA" smtClean="0"/>
              <a:t>12.10.2020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3335-FFE1-4219-88A3-A3116A34D6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C41C-7A52-4DF0-908E-0EA3695340C4}" type="datetimeFigureOut">
              <a:rPr lang="uk-UA" smtClean="0"/>
              <a:t>12.10.2020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3335-FFE1-4219-88A3-A3116A34D63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C41C-7A52-4DF0-908E-0EA3695340C4}" type="datetimeFigureOut">
              <a:rPr lang="uk-UA" smtClean="0"/>
              <a:t>12.10.2020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3335-FFE1-4219-88A3-A3116A34D6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C41C-7A52-4DF0-908E-0EA3695340C4}" type="datetimeFigureOut">
              <a:rPr lang="uk-UA" smtClean="0"/>
              <a:t>12.10.2020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3335-FFE1-4219-88A3-A3116A34D6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C41C-7A52-4DF0-908E-0EA3695340C4}" type="datetimeFigureOut">
              <a:rPr lang="uk-UA" smtClean="0"/>
              <a:t>12.10.2020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3335-FFE1-4219-88A3-A3116A34D6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C41C-7A52-4DF0-908E-0EA3695340C4}" type="datetimeFigureOut">
              <a:rPr lang="uk-UA" smtClean="0"/>
              <a:t>12.10.2020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3335-FFE1-4219-88A3-A3116A34D6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C41C-7A52-4DF0-908E-0EA3695340C4}" type="datetimeFigureOut">
              <a:rPr lang="uk-UA" smtClean="0"/>
              <a:t>12.10.2020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3335-FFE1-4219-88A3-A3116A34D6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C41C-7A52-4DF0-908E-0EA3695340C4}" type="datetimeFigureOut">
              <a:rPr lang="uk-UA" smtClean="0"/>
              <a:t>12.10.2020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003335-FFE1-4219-88A3-A3116A34D63C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53C41C-7A52-4DF0-908E-0EA3695340C4}" type="datetimeFigureOut">
              <a:rPr lang="uk-UA" smtClean="0"/>
              <a:t>12.10.2020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003335-FFE1-4219-88A3-A3116A34D63C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kartinki24.ru/uploads/gallery/main/216/kartinki24_tractors_0006.jpg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54000">
              <a:srgbClr val="FAC77D"/>
            </a:gs>
            <a:gs pos="65000">
              <a:srgbClr val="FBA97D">
                <a:lumMod val="94000"/>
              </a:srgbClr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1"/>
          <p:cNvSpPr>
            <a:spLocks noGrp="1"/>
          </p:cNvSpPr>
          <p:nvPr>
            <p:ph type="ctrTitle"/>
          </p:nvPr>
        </p:nvSpPr>
        <p:spPr>
          <a:xfrm>
            <a:off x="448764" y="3140968"/>
            <a:ext cx="8410575" cy="1357313"/>
          </a:xfrm>
        </p:spPr>
        <p:txBody>
          <a:bodyPr/>
          <a:lstStyle/>
          <a:p>
            <a:pPr eaLnBrk="1" hangingPunct="1"/>
            <a:r>
              <a:rPr lang="en-US" altLang="uk-UA" sz="3600" b="1" dirty="0">
                <a:solidFill>
                  <a:srgbClr val="C00000"/>
                </a:solidFill>
              </a:rPr>
              <a:t>GROUP OF COMPANIES</a:t>
            </a:r>
            <a:r>
              <a:rPr lang="ru-RU" altLang="uk-UA" sz="3600" b="1" dirty="0">
                <a:solidFill>
                  <a:srgbClr val="C00000"/>
                </a:solidFill>
              </a:rPr>
              <a:t> «</a:t>
            </a:r>
            <a:r>
              <a:rPr lang="en-US" altLang="uk-UA" sz="3600" b="1" dirty="0">
                <a:solidFill>
                  <a:srgbClr val="C00000"/>
                </a:solidFill>
              </a:rPr>
              <a:t>PRAVIO</a:t>
            </a:r>
            <a:r>
              <a:rPr lang="ru-RU" altLang="uk-UA" sz="3600" b="1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6191250"/>
            <a:ext cx="6705600" cy="40610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altLang="uk-UA" sz="1600" b="1" dirty="0">
                <a:solidFill>
                  <a:srgbClr val="C00000"/>
                </a:solidFill>
                <a:latin typeface="+mj-lt"/>
              </a:rPr>
              <a:t>201</a:t>
            </a:r>
            <a:r>
              <a:rPr lang="uk-UA" altLang="uk-UA" sz="1600" b="1" dirty="0">
                <a:solidFill>
                  <a:srgbClr val="C00000"/>
                </a:solidFill>
                <a:latin typeface="+mj-lt"/>
              </a:rPr>
              <a:t>9</a:t>
            </a:r>
            <a:endParaRPr lang="ru-RU" altLang="uk-UA" sz="1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229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516563"/>
            <a:ext cx="19780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6"/>
          <a:stretch/>
        </p:blipFill>
        <p:spPr>
          <a:xfrm>
            <a:off x="0" y="1340768"/>
            <a:ext cx="1999954" cy="14220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10471" r="23500" b="19226"/>
          <a:stretch/>
        </p:blipFill>
        <p:spPr>
          <a:xfrm>
            <a:off x="3749350" y="1340768"/>
            <a:ext cx="1849887" cy="1422025"/>
          </a:xfrm>
          <a:prstGeom prst="rect">
            <a:avLst/>
          </a:prstGeom>
        </p:spPr>
      </p:pic>
      <p:pic>
        <p:nvPicPr>
          <p:cNvPr id="10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" t="1687" r="85312" b="17188"/>
          <a:stretch/>
        </p:blipFill>
        <p:spPr bwMode="auto">
          <a:xfrm>
            <a:off x="1835697" y="1340768"/>
            <a:ext cx="1913654" cy="142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5" t="43019" r="19166" b="7212"/>
          <a:stretch/>
        </p:blipFill>
        <p:spPr>
          <a:xfrm>
            <a:off x="5599238" y="1340770"/>
            <a:ext cx="1737565" cy="1422024"/>
          </a:xfrm>
          <a:prstGeom prst="rect">
            <a:avLst/>
          </a:prstGeom>
        </p:spPr>
      </p:pic>
      <p:pic>
        <p:nvPicPr>
          <p:cNvPr id="12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01" b="13763"/>
          <a:stretch/>
        </p:blipFill>
        <p:spPr bwMode="auto">
          <a:xfrm>
            <a:off x="7286471" y="1340770"/>
            <a:ext cx="185752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82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310312" cy="690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uk-UA" sz="2400" b="1" dirty="0">
                <a:solidFill>
                  <a:srgbClr val="C00000"/>
                </a:solidFill>
                <a:cs typeface="Arial" panose="020B0604020202020204" pitchFamily="34" charset="0"/>
              </a:rPr>
              <a:t>Group of companies</a:t>
            </a:r>
            <a:r>
              <a:rPr lang="uk-UA" altLang="uk-UA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uk-UA" sz="2400" b="1" dirty="0">
                <a:solidFill>
                  <a:srgbClr val="C00000"/>
                </a:solidFill>
                <a:cs typeface="Arial" panose="020B0604020202020204" pitchFamily="34" charset="0"/>
              </a:rPr>
              <a:t>PRAVIO</a:t>
            </a:r>
            <a:endParaRPr lang="ru-RU" altLang="uk-UA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6811963"/>
            <a:ext cx="9144000" cy="460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2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15888"/>
            <a:ext cx="19780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31057" y="1700808"/>
            <a:ext cx="6835030" cy="707886"/>
          </a:xfrm>
          <a:prstGeom prst="rect">
            <a:avLst/>
          </a:prstGeom>
          <a:noFill/>
          <a:ln>
            <a:solidFill>
              <a:schemeClr val="tx2">
                <a:alpha val="5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PRAVIO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- is a mutually integrated businesses</a:t>
            </a:r>
          </a:p>
          <a:p>
            <a:pPr algn="ctr">
              <a:defRPr/>
            </a:pP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consolidated into holding company – producer of canned dairy products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</a:rPr>
              <a:t> </a:t>
            </a:r>
            <a:endParaRPr lang="uk-UA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589" y="2699944"/>
            <a:ext cx="2232248" cy="307777"/>
          </a:xfrm>
          <a:prstGeom prst="rect">
            <a:avLst/>
          </a:prstGeom>
          <a:noFill/>
          <a:ln>
            <a:solidFill>
              <a:schemeClr val="tx2">
                <a:alpha val="5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Agriculture and farming</a:t>
            </a:r>
            <a:endParaRPr lang="uk-UA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4660" y="2699945"/>
            <a:ext cx="2412875" cy="307777"/>
          </a:xfrm>
          <a:prstGeom prst="rect">
            <a:avLst/>
          </a:prstGeom>
          <a:noFill/>
          <a:ln>
            <a:solidFill>
              <a:schemeClr val="tx2">
                <a:alpha val="5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Dairy business</a:t>
            </a:r>
            <a:endParaRPr lang="uk-UA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1673" y="4646340"/>
            <a:ext cx="3312367" cy="584775"/>
          </a:xfrm>
          <a:prstGeom prst="rect">
            <a:avLst/>
          </a:prstGeom>
          <a:noFill/>
          <a:ln>
            <a:solidFill>
              <a:schemeClr val="tx2">
                <a:alpha val="5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JSC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Ichnya Condensed Milk Company</a:t>
            </a:r>
          </a:p>
          <a:p>
            <a:pPr algn="ctr">
              <a:defRPr/>
            </a:pPr>
            <a:endParaRPr lang="en-US" sz="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3608" y="5377571"/>
            <a:ext cx="3312367" cy="584775"/>
          </a:xfrm>
          <a:prstGeom prst="rect">
            <a:avLst/>
          </a:prstGeom>
          <a:noFill/>
          <a:ln>
            <a:solidFill>
              <a:schemeClr val="tx2">
                <a:alpha val="5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LLC</a:t>
            </a:r>
            <a:r>
              <a:rPr lang="uk-UA" sz="16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Proviant</a:t>
            </a:r>
            <a:endParaRPr lang="en-US" sz="16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6"/>
          <a:stretch/>
        </p:blipFill>
        <p:spPr>
          <a:xfrm>
            <a:off x="1371589" y="3069084"/>
            <a:ext cx="2232248" cy="1558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10471" r="9692" b="17876"/>
          <a:stretch/>
        </p:blipFill>
        <p:spPr>
          <a:xfrm>
            <a:off x="5624661" y="3069084"/>
            <a:ext cx="2412875" cy="15331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43608" y="4869740"/>
            <a:ext cx="2880320" cy="800219"/>
          </a:xfrm>
          <a:prstGeom prst="rect">
            <a:avLst/>
          </a:prstGeom>
          <a:noFill/>
          <a:ln>
            <a:solidFill>
              <a:schemeClr val="tx2">
                <a:alpha val="5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LLC </a:t>
            </a:r>
            <a:r>
              <a:rPr lang="en-US" b="1" dirty="0" err="1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Pravagro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1"/>
          <p:cNvSpPr>
            <a:spLocks noGrp="1"/>
          </p:cNvSpPr>
          <p:nvPr>
            <p:ph type="title"/>
          </p:nvPr>
        </p:nvSpPr>
        <p:spPr>
          <a:xfrm>
            <a:off x="611560" y="692696"/>
            <a:ext cx="6310312" cy="690563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altLang="uk-UA" sz="2400" b="1" dirty="0">
                <a:solidFill>
                  <a:srgbClr val="C00000"/>
                </a:solidFill>
                <a:cs typeface="Arial" panose="020B0604020202020204" pitchFamily="34" charset="0"/>
              </a:rPr>
              <a:t>Group of companies</a:t>
            </a:r>
            <a:r>
              <a:rPr lang="uk-UA" altLang="uk-UA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uk-UA" sz="2400" b="1" dirty="0">
                <a:solidFill>
                  <a:srgbClr val="C00000"/>
                </a:solidFill>
                <a:cs typeface="Arial" panose="020B0604020202020204" pitchFamily="34" charset="0"/>
              </a:rPr>
              <a:t>PRAVIO</a:t>
            </a:r>
            <a:endParaRPr lang="ru-RU" altLang="uk-UA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6811963"/>
            <a:ext cx="9144000" cy="460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2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15888"/>
            <a:ext cx="19780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5695" y="1632831"/>
            <a:ext cx="6835030" cy="1384995"/>
          </a:xfrm>
          <a:prstGeom prst="rect">
            <a:avLst/>
          </a:prstGeom>
          <a:noFill/>
          <a:ln>
            <a:solidFill>
              <a:schemeClr val="tx2">
                <a:alpha val="5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Calibri" panose="020F0502020204030204" pitchFamily="34" charset="0"/>
                <a:cs typeface="Arial" panose="020B0604020202020204" pitchFamily="34" charset="0"/>
              </a:rPr>
              <a:t>Agriculture and farming </a:t>
            </a:r>
          </a:p>
          <a:p>
            <a:pPr algn="ctr">
              <a:defRPr/>
            </a:pPr>
            <a:r>
              <a:rPr lang="en-US" sz="1400" dirty="0"/>
              <a:t>In 2018, Ukraine received a record harvest of grain - 70.1 million tons, which will allow exports of 47-50 million tons of grain. Including our holding, which exports about 70 thousand tons of grain annually. The main export directions are traditional - the EU countries, as well as North Africa and Asia</a:t>
            </a:r>
            <a:r>
              <a:rPr lang="uk-UA" sz="1400" dirty="0"/>
              <a:t>.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</a:rPr>
              <a:t> </a:t>
            </a:r>
            <a:endParaRPr lang="uk-UA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19055" y="3140968"/>
            <a:ext cx="2088232" cy="1308050"/>
          </a:xfrm>
          <a:prstGeom prst="rect">
            <a:avLst/>
          </a:prstGeom>
          <a:noFill/>
          <a:ln>
            <a:solidFill>
              <a:schemeClr val="tx2">
                <a:alpha val="5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Pravio</a:t>
            </a:r>
            <a:r>
              <a:rPr lang="en-US" sz="1300" dirty="0">
                <a:solidFill>
                  <a:schemeClr val="tx1"/>
                </a:solidFill>
                <a:cs typeface="Times New Roman" panose="02020603050405020304" pitchFamily="18" charset="0"/>
              </a:rPr>
              <a:t> Agricultural holding owns a land bank of 11.5 thousand hectares, which is concentrated in the north of Ukraine in the Chernihiv region</a:t>
            </a:r>
            <a:r>
              <a:rPr lang="uk-UA" sz="14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0128" y="4697125"/>
            <a:ext cx="2127159" cy="1092607"/>
          </a:xfrm>
          <a:prstGeom prst="rect">
            <a:avLst/>
          </a:prstGeom>
          <a:noFill/>
          <a:ln>
            <a:solidFill>
              <a:schemeClr val="tx2">
                <a:alpha val="5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1300" dirty="0">
                <a:solidFill>
                  <a:schemeClr val="tx1"/>
                </a:solidFill>
                <a:cs typeface="Times New Roman" panose="02020603050405020304" pitchFamily="18" charset="0"/>
              </a:rPr>
              <a:t>In the structure of companies there is an elevator complex for drying grain with a capacity of 1200 t / day</a:t>
            </a:r>
            <a:r>
              <a:rPr lang="uk-UA" sz="13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81827" y="4792939"/>
            <a:ext cx="2088231" cy="1092607"/>
          </a:xfrm>
          <a:prstGeom prst="rect">
            <a:avLst/>
          </a:prstGeom>
          <a:noFill/>
          <a:ln>
            <a:solidFill>
              <a:schemeClr val="tx2">
                <a:alpha val="5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300" dirty="0">
                <a:solidFill>
                  <a:schemeClr val="tx1"/>
                </a:solidFill>
                <a:cs typeface="Times New Roman" panose="02020603050405020304" pitchFamily="18" charset="0"/>
              </a:rPr>
              <a:t>The holding is equipped with its own storage capacity of grain in the amount of 75 thousand tons</a:t>
            </a:r>
            <a:r>
              <a:rPr lang="uk-UA" sz="13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sz="13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2943" y="3140968"/>
            <a:ext cx="2088232" cy="1492716"/>
          </a:xfrm>
          <a:prstGeom prst="rect">
            <a:avLst/>
          </a:prstGeom>
          <a:noFill/>
          <a:ln>
            <a:solidFill>
              <a:schemeClr val="tx2">
                <a:alpha val="5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  <a:cs typeface="Times New Roman" panose="02020603050405020304" pitchFamily="18" charset="0"/>
              </a:rPr>
              <a:t>Own machinery and equipment: tractors, cultivators, seeders, bunker </a:t>
            </a:r>
            <a:r>
              <a:rPr lang="en-US" sz="1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reloaders</a:t>
            </a:r>
            <a:r>
              <a:rPr lang="en-US" sz="1300" dirty="0">
                <a:solidFill>
                  <a:schemeClr val="tx1"/>
                </a:solidFill>
                <a:cs typeface="Times New Roman" panose="02020603050405020304" pitchFamily="18" charset="0"/>
              </a:rPr>
              <a:t>, sprayers; mineral fertilizer spreaders; telescopic loader and others</a:t>
            </a:r>
            <a:r>
              <a:rPr lang="uk-UA" sz="13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6"/>
          <a:stretch/>
        </p:blipFill>
        <p:spPr>
          <a:xfrm>
            <a:off x="3222764" y="3073023"/>
            <a:ext cx="2200892" cy="1508105"/>
          </a:xfrm>
          <a:prstGeom prst="rect">
            <a:avLst/>
          </a:prstGeom>
        </p:spPr>
      </p:pic>
      <p:pic>
        <p:nvPicPr>
          <p:cNvPr id="19" name="Рисунок 18" descr="Трактор  Джон Дир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62" y="4581128"/>
            <a:ext cx="2200892" cy="1516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13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1"/>
          <p:cNvSpPr>
            <a:spLocks noGrp="1"/>
          </p:cNvSpPr>
          <p:nvPr>
            <p:ph type="title"/>
          </p:nvPr>
        </p:nvSpPr>
        <p:spPr>
          <a:xfrm>
            <a:off x="611560" y="528061"/>
            <a:ext cx="6310312" cy="690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uk-UA" altLang="uk-UA" sz="2400" b="1" dirty="0">
                <a:solidFill>
                  <a:srgbClr val="C00000"/>
                </a:solidFill>
                <a:cs typeface="Arial" panose="020B0604020202020204" pitchFamily="34" charset="0"/>
              </a:rPr>
              <a:t>    </a:t>
            </a:r>
            <a:r>
              <a:rPr lang="en-US" altLang="uk-UA" sz="2400" b="1" dirty="0">
                <a:solidFill>
                  <a:srgbClr val="C00000"/>
                </a:solidFill>
                <a:cs typeface="Arial" panose="020B0604020202020204" pitchFamily="34" charset="0"/>
              </a:rPr>
              <a:t>Group of companies</a:t>
            </a:r>
            <a:r>
              <a:rPr lang="uk-UA" altLang="uk-UA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uk-UA" sz="2400" b="1" dirty="0">
                <a:solidFill>
                  <a:srgbClr val="C00000"/>
                </a:solidFill>
                <a:cs typeface="Arial" panose="020B0604020202020204" pitchFamily="34" charset="0"/>
              </a:rPr>
              <a:t>PRAVIO</a:t>
            </a:r>
            <a:endParaRPr lang="ru-RU" altLang="uk-UA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6811963"/>
            <a:ext cx="9144000" cy="460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2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15888"/>
            <a:ext cx="19780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7" y="1389155"/>
            <a:ext cx="6835030" cy="707886"/>
          </a:xfrm>
          <a:prstGeom prst="rect">
            <a:avLst/>
          </a:prstGeom>
          <a:noFill/>
          <a:ln>
            <a:solidFill>
              <a:schemeClr val="tx2">
                <a:alpha val="5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PRAVIO</a:t>
            </a: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400" dirty="0"/>
              <a:t>is a mutually integrated businesses</a:t>
            </a:r>
          </a:p>
          <a:p>
            <a:pPr algn="ctr">
              <a:defRPr/>
            </a:pPr>
            <a:r>
              <a:rPr lang="en-US" sz="1400" dirty="0"/>
              <a:t>consolidated into holding company – producer of canned dairy products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</a:rPr>
              <a:t> </a:t>
            </a:r>
            <a:endParaRPr lang="uk-UA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396853" y="4217004"/>
            <a:ext cx="2500807" cy="1815882"/>
          </a:xfrm>
          <a:prstGeom prst="rect">
            <a:avLst/>
          </a:prstGeom>
          <a:noFill/>
          <a:ln>
            <a:solidFill>
              <a:schemeClr val="tx2">
                <a:alpha val="5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JSC 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Ichnya Condensed Milk Company </a:t>
            </a:r>
            <a:r>
              <a:rPr lang="ru-RU" sz="1400" dirty="0"/>
              <a:t>- </a:t>
            </a:r>
            <a:r>
              <a:rPr lang="en-US" sz="1400" dirty="0"/>
              <a:t>this is a European-level milk processing plant in Ukraine, which is the undisputed leader in the Ukrainian market for the production of condensed milk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3804" y="4217004"/>
            <a:ext cx="2500807" cy="1815882"/>
          </a:xfrm>
          <a:prstGeom prst="rect">
            <a:avLst/>
          </a:prstGeom>
          <a:noFill/>
          <a:ln>
            <a:solidFill>
              <a:schemeClr val="tx2">
                <a:alpha val="5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JSC</a:t>
            </a:r>
            <a:r>
              <a:rPr lang="en-US" sz="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Ichnya Condensed Milk Company </a:t>
            </a:r>
            <a: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/>
              <a:t>- </a:t>
            </a:r>
            <a:r>
              <a:rPr lang="en-US" sz="1400" dirty="0"/>
              <a:t>modern production complex, designed and built on the basis of modern technologies that meet the most stringent requirements of world standards</a:t>
            </a:r>
            <a:r>
              <a:rPr lang="ru-RU" sz="1400" dirty="0"/>
              <a:t>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2755158" cy="17271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864"/>
            <a:ext cx="2592288" cy="17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1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1"/>
          <p:cNvSpPr>
            <a:spLocks noGrp="1"/>
          </p:cNvSpPr>
          <p:nvPr>
            <p:ph type="title"/>
          </p:nvPr>
        </p:nvSpPr>
        <p:spPr>
          <a:xfrm>
            <a:off x="539552" y="502643"/>
            <a:ext cx="6192688" cy="688975"/>
          </a:xfrm>
        </p:spPr>
        <p:txBody>
          <a:bodyPr>
            <a:normAutofit fontScale="90000"/>
          </a:bodyPr>
          <a:lstStyle/>
          <a:p>
            <a:r>
              <a:rPr lang="en-US" altLang="uk-UA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Assets</a:t>
            </a:r>
            <a:r>
              <a:rPr lang="ru-RU" altLang="uk-UA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uk-UA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of PRAVIO: Ichnya Condensed Milk Company</a:t>
            </a:r>
            <a:endParaRPr lang="ru-RU" altLang="uk-UA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6391" name="Объект 1"/>
          <p:cNvSpPr>
            <a:spLocks noGrp="1"/>
          </p:cNvSpPr>
          <p:nvPr>
            <p:ph idx="1"/>
          </p:nvPr>
        </p:nvSpPr>
        <p:spPr>
          <a:xfrm>
            <a:off x="3638550" y="3140968"/>
            <a:ext cx="4640882" cy="807517"/>
          </a:xfrm>
          <a:ln w="25400">
            <a:solidFill>
              <a:schemeClr val="tx2">
                <a:alpha val="56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altLang="uk-UA" sz="1400" dirty="0">
                <a:latin typeface="Calibri" panose="020F0502020204030204" pitchFamily="34" charset="0"/>
                <a:cs typeface="Times New Roman" pitchFamily="18" charset="0"/>
              </a:rPr>
              <a:t>Also renovated according to high International standards: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uk-UA" sz="1400" dirty="0">
                <a:latin typeface="Calibri" panose="020F0502020204030204" pitchFamily="34" charset="0"/>
                <a:cs typeface="Times New Roman" pitchFamily="18" charset="0"/>
              </a:rPr>
              <a:t>manufacturing laboratory, testing room, administrative facilities, systems of heating, sewerage, electricity supply  </a:t>
            </a: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0" y="6811963"/>
            <a:ext cx="9144000" cy="460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8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20" y="141487"/>
            <a:ext cx="197802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3635896" y="1420057"/>
            <a:ext cx="4640882" cy="1568627"/>
          </a:xfrm>
          <a:prstGeom prst="rect">
            <a:avLst/>
          </a:prstGeom>
          <a:ln w="25400">
            <a:solidFill>
              <a:schemeClr val="tx2">
                <a:alpha val="56000"/>
              </a:schemeClr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b="1" dirty="0">
                <a:latin typeface="Calibri" panose="020F0502020204030204" pitchFamily="34" charset="0"/>
              </a:rPr>
              <a:t>Production facilities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1400" dirty="0">
                <a:latin typeface="Calibri" panose="020F0502020204030204" pitchFamily="34" charset="0"/>
              </a:rPr>
              <a:t>Location: 		town of Ichnya, </a:t>
            </a:r>
            <a:r>
              <a:rPr lang="en-US" sz="1400" dirty="0" err="1">
                <a:latin typeface="Calibri" panose="020F0502020204030204" pitchFamily="34" charset="0"/>
              </a:rPr>
              <a:t>Chernigiv</a:t>
            </a:r>
            <a:r>
              <a:rPr lang="en-US" sz="1400" dirty="0">
                <a:latin typeface="Calibri" panose="020F0502020204030204" pitchFamily="34" charset="0"/>
              </a:rPr>
              <a:t> region</a:t>
            </a:r>
          </a:p>
          <a:p>
            <a:pPr marL="0" indent="0">
              <a:buFont typeface="Wingdings 2"/>
              <a:buNone/>
              <a:defRPr/>
            </a:pPr>
            <a:r>
              <a:rPr lang="en-US" sz="1400" dirty="0">
                <a:latin typeface="Calibri" panose="020F0502020204030204" pitchFamily="34" charset="0"/>
              </a:rPr>
              <a:t>Total area of land plot:	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3,8</a:t>
            </a:r>
            <a:r>
              <a:rPr lang="en-US" sz="1400" dirty="0">
                <a:latin typeface="Calibri" panose="020F0502020204030204" pitchFamily="34" charset="0"/>
              </a:rPr>
              <a:t> hectares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1400" dirty="0">
                <a:latin typeface="Calibri" panose="020F0502020204030204" pitchFamily="34" charset="0"/>
              </a:rPr>
              <a:t>Total space area:	</a:t>
            </a:r>
            <a:r>
              <a:rPr lang="uk-UA" altLang="uk-UA" sz="1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5 246 </a:t>
            </a:r>
            <a:r>
              <a:rPr lang="en-US" altLang="uk-UA" sz="1400" dirty="0">
                <a:latin typeface="Calibri" panose="020F0502020204030204" pitchFamily="34" charset="0"/>
                <a:cs typeface="Times New Roman" pitchFamily="18" charset="0"/>
              </a:rPr>
              <a:t>square meters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uk-UA" sz="1400" dirty="0">
                <a:latin typeface="Calibri" panose="020F0502020204030204" pitchFamily="34" charset="0"/>
                <a:cs typeface="Times New Roman" pitchFamily="18" charset="0"/>
              </a:rPr>
              <a:t>Space area of canning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uk-UA" sz="1400" dirty="0">
                <a:latin typeface="Calibri" panose="020F0502020204030204" pitchFamily="34" charset="0"/>
                <a:cs typeface="Times New Roman" pitchFamily="18" charset="0"/>
              </a:rPr>
              <a:t>manufactory:	</a:t>
            </a:r>
            <a:r>
              <a:rPr lang="en-US" altLang="uk-UA" sz="1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800</a:t>
            </a:r>
            <a:r>
              <a:rPr lang="en-US" altLang="uk-UA" sz="1400" dirty="0">
                <a:latin typeface="Calibri" panose="020F0502020204030204" pitchFamily="34" charset="0"/>
                <a:cs typeface="Times New Roman" pitchFamily="18" charset="0"/>
              </a:rPr>
              <a:t> square meters (fully renovated)</a:t>
            </a: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3638550" y="4092430"/>
            <a:ext cx="4640882" cy="1040215"/>
          </a:xfrm>
          <a:prstGeom prst="rect">
            <a:avLst/>
          </a:prstGeom>
          <a:ln w="25400">
            <a:solidFill>
              <a:schemeClr val="tx2">
                <a:alpha val="56000"/>
              </a:schemeClr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  <a:defRPr/>
            </a:pPr>
            <a:r>
              <a:rPr lang="en-US" sz="1400" b="1" dirty="0">
                <a:latin typeface="Calibri" panose="020F0502020204030204" pitchFamily="34" charset="0"/>
              </a:rPr>
              <a:t>Storage facilities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uk-UA" sz="1400" dirty="0">
                <a:latin typeface="Calibri" panose="020F0502020204030204" pitchFamily="34" charset="0"/>
                <a:cs typeface="Times New Roman" pitchFamily="18" charset="0"/>
              </a:rPr>
              <a:t>Location:		5 km from production site</a:t>
            </a:r>
          </a:p>
          <a:p>
            <a:pPr marL="0" indent="0">
              <a:buFont typeface="Wingdings 2"/>
              <a:buNone/>
              <a:defRPr/>
            </a:pPr>
            <a:r>
              <a:rPr lang="en-US" altLang="uk-UA" sz="1400" dirty="0">
                <a:latin typeface="Calibri" panose="020F0502020204030204" pitchFamily="34" charset="0"/>
                <a:cs typeface="Times New Roman" pitchFamily="18" charset="0"/>
              </a:rPr>
              <a:t>Total </a:t>
            </a:r>
            <a:r>
              <a:rPr lang="en-US" sz="1400" dirty="0">
                <a:latin typeface="Calibri" panose="020F0502020204030204" pitchFamily="34" charset="0"/>
              </a:rPr>
              <a:t>area  of the plot :	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10,5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hectares</a:t>
            </a:r>
          </a:p>
          <a:p>
            <a:pPr marL="0" indent="0">
              <a:buFont typeface="Wingdings 2"/>
              <a:buNone/>
              <a:defRPr/>
            </a:pPr>
            <a:r>
              <a:rPr lang="en-US" sz="1400" dirty="0">
                <a:latin typeface="Calibri" panose="020F0502020204030204" pitchFamily="34" charset="0"/>
              </a:rPr>
              <a:t>Total space area: 	</a:t>
            </a:r>
            <a:r>
              <a:rPr lang="en-US" altLang="uk-UA" sz="1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6 433 </a:t>
            </a:r>
            <a:r>
              <a:rPr lang="en-US" altLang="uk-UA" sz="1400" dirty="0">
                <a:latin typeface="Calibri" panose="020F0502020204030204" pitchFamily="34" charset="0"/>
                <a:cs typeface="Times New Roman" pitchFamily="18" charset="0"/>
              </a:rPr>
              <a:t>square meters</a:t>
            </a:r>
          </a:p>
        </p:txBody>
      </p:sp>
      <p:pic>
        <p:nvPicPr>
          <p:cNvPr id="12" name="Рисунок 11" descr="DSC_0445.jpg"/>
          <p:cNvPicPr>
            <a:picLocks noChangeAspect="1"/>
          </p:cNvPicPr>
          <p:nvPr/>
        </p:nvPicPr>
        <p:blipFill rotWithShape="1">
          <a:blip r:embed="rId3" cstate="print"/>
          <a:srcRect l="9029"/>
          <a:stretch/>
        </p:blipFill>
        <p:spPr>
          <a:xfrm>
            <a:off x="1895280" y="3251053"/>
            <a:ext cx="1113607" cy="1759147"/>
          </a:xfrm>
          <a:prstGeom prst="rect">
            <a:avLst/>
          </a:prstGeom>
        </p:spPr>
      </p:pic>
      <p:pic>
        <p:nvPicPr>
          <p:cNvPr id="13" name="Рисунок 12" descr="DSC_0449.jpg"/>
          <p:cNvPicPr>
            <a:picLocks noChangeAspect="1"/>
          </p:cNvPicPr>
          <p:nvPr/>
        </p:nvPicPr>
        <p:blipFill rotWithShape="1">
          <a:blip r:embed="rId4" cstate="print"/>
          <a:srcRect l="9607" r="6030"/>
          <a:stretch/>
        </p:blipFill>
        <p:spPr>
          <a:xfrm>
            <a:off x="374061" y="3552370"/>
            <a:ext cx="1521219" cy="1080120"/>
          </a:xfrm>
          <a:prstGeom prst="rect">
            <a:avLst/>
          </a:prstGeom>
        </p:spPr>
      </p:pic>
      <p:pic>
        <p:nvPicPr>
          <p:cNvPr id="16" name="Picture 6" descr="D:\Елена\Фото завода\Отбор3\DSC00942.JP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577867" y="1395699"/>
            <a:ext cx="2634826" cy="1855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07"/>
          <a:stretch/>
        </p:blipFill>
        <p:spPr>
          <a:xfrm>
            <a:off x="340575" y="5045959"/>
            <a:ext cx="2678184" cy="1400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51473" y="5298851"/>
            <a:ext cx="4628703" cy="523220"/>
          </a:xfrm>
          <a:prstGeom prst="rect">
            <a:avLst/>
          </a:prstGeom>
          <a:noFill/>
          <a:ln>
            <a:solidFill>
              <a:schemeClr val="tx2">
                <a:alpha val="5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Sweetened condensed milk production (market share by production volume – 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23 %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0729" y="5982091"/>
            <a:ext cx="4628703" cy="523220"/>
          </a:xfrm>
          <a:prstGeom prst="rect">
            <a:avLst/>
          </a:prstGeom>
          <a:noFill/>
          <a:ln>
            <a:solidFill>
              <a:schemeClr val="tx2">
                <a:alpha val="5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LLC</a:t>
            </a:r>
            <a:r>
              <a:rPr lang="uk-UA" sz="1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Proviant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export to more than </a:t>
            </a:r>
            <a:r>
              <a:rPr lang="uk-UA" sz="1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0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countries abroad 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distribution in Ukraine</a:t>
            </a:r>
            <a:endParaRPr lang="uk-UA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92696"/>
            <a:ext cx="3238128" cy="792088"/>
          </a:xfrm>
        </p:spPr>
        <p:txBody>
          <a:bodyPr anchor="ctr"/>
          <a:lstStyle/>
          <a:p>
            <a: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  Statistics</a:t>
            </a:r>
            <a:endParaRPr lang="uk-UA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860032" y="1556792"/>
            <a:ext cx="3826768" cy="4464496"/>
          </a:xfrm>
          <a:ln w="19050">
            <a:solidFill>
              <a:srgbClr val="7C8571"/>
            </a:solidFill>
          </a:ln>
        </p:spPr>
        <p:txBody>
          <a:bodyPr>
            <a:normAutofit/>
          </a:bodyPr>
          <a:lstStyle/>
          <a:p>
            <a:r>
              <a:rPr lang="en-US" sz="1400" b="1" dirty="0"/>
              <a:t>70% </a:t>
            </a:r>
            <a:r>
              <a:rPr lang="en-US" sz="1400" dirty="0"/>
              <a:t>of total production is exported to more than </a:t>
            </a:r>
            <a:r>
              <a:rPr lang="en-US" sz="1400" b="1" dirty="0"/>
              <a:t>65 countries</a:t>
            </a:r>
            <a:r>
              <a:rPr lang="en-US" sz="1400" dirty="0"/>
              <a:t> of the world</a:t>
            </a:r>
          </a:p>
          <a:p>
            <a:pPr marL="0" indent="0">
              <a:buNone/>
            </a:pPr>
            <a:endParaRPr lang="ru-RU" sz="800" dirty="0"/>
          </a:p>
          <a:p>
            <a:r>
              <a:rPr lang="en-US" sz="1400" b="1" dirty="0"/>
              <a:t>30% </a:t>
            </a:r>
            <a:r>
              <a:rPr lang="en-US" sz="1400" dirty="0"/>
              <a:t>of the total volume of production is the domestic market</a:t>
            </a:r>
          </a:p>
          <a:p>
            <a:pPr marL="0" indent="0">
              <a:buNone/>
            </a:pPr>
            <a:endParaRPr lang="ru-RU" sz="800" dirty="0"/>
          </a:p>
          <a:p>
            <a:r>
              <a:rPr lang="en-US" sz="1400" dirty="0"/>
              <a:t>The volume of production at the moment is </a:t>
            </a:r>
            <a:r>
              <a:rPr lang="en-US" sz="1400" b="1" dirty="0"/>
              <a:t>80 tons/day</a:t>
            </a:r>
            <a:r>
              <a:rPr lang="en-US" sz="1400" dirty="0"/>
              <a:t> of finished goods</a:t>
            </a:r>
          </a:p>
          <a:p>
            <a:endParaRPr lang="ru-RU" sz="800" dirty="0"/>
          </a:p>
          <a:p>
            <a:r>
              <a:rPr lang="en-US" sz="1400" dirty="0"/>
              <a:t>Sales volume - </a:t>
            </a:r>
            <a:r>
              <a:rPr lang="en-US" sz="1400" b="1" dirty="0"/>
              <a:t>5 million pcs / month</a:t>
            </a:r>
          </a:p>
          <a:p>
            <a:endParaRPr lang="ru-RU" sz="800" b="1" dirty="0"/>
          </a:p>
          <a:p>
            <a:r>
              <a:rPr lang="en-US" sz="1400" dirty="0"/>
              <a:t>We occupy </a:t>
            </a:r>
            <a:r>
              <a:rPr lang="en-US" sz="1400" b="1" dirty="0"/>
              <a:t>60% </a:t>
            </a:r>
            <a:r>
              <a:rPr lang="en-US" sz="1400" dirty="0"/>
              <a:t>of Ukraine's total condensed milk exports</a:t>
            </a:r>
            <a:r>
              <a:rPr lang="ru-RU" sz="1400" dirty="0"/>
              <a:t> </a:t>
            </a:r>
          </a:p>
          <a:p>
            <a:pPr marL="0" indent="0">
              <a:buNone/>
            </a:pPr>
            <a:endParaRPr lang="ru-RU" sz="800" dirty="0"/>
          </a:p>
          <a:p>
            <a:r>
              <a:rPr lang="en-US" sz="1400" dirty="0"/>
              <a:t>The remaining </a:t>
            </a:r>
            <a:r>
              <a:rPr lang="en-US" sz="1400" b="1" dirty="0"/>
              <a:t>40%</a:t>
            </a:r>
            <a:r>
              <a:rPr lang="en-US" sz="1400" dirty="0"/>
              <a:t> are shared among 6 manufacturers</a:t>
            </a:r>
          </a:p>
          <a:p>
            <a:endParaRPr lang="ru-RU" sz="800" dirty="0"/>
          </a:p>
          <a:p>
            <a:r>
              <a:rPr lang="en-US" sz="1400" dirty="0"/>
              <a:t>Exports in April 2019 amounted to </a:t>
            </a:r>
            <a:r>
              <a:rPr lang="en-US" sz="1400" b="1" dirty="0"/>
              <a:t>1,400 tons</a:t>
            </a:r>
            <a:r>
              <a:rPr lang="en-US" sz="1400" dirty="0"/>
              <a:t> of finished products (out of a total of 2,200 tons)</a:t>
            </a:r>
            <a:endParaRPr lang="uk-UA" sz="800" dirty="0"/>
          </a:p>
        </p:txBody>
      </p:sp>
      <p:pic>
        <p:nvPicPr>
          <p:cNvPr id="5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49" y="188640"/>
            <a:ext cx="19780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09" y="1830735"/>
            <a:ext cx="4297761" cy="375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1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Заголовок 23"/>
          <p:cNvSpPr>
            <a:spLocks noGrp="1"/>
          </p:cNvSpPr>
          <p:nvPr>
            <p:ph type="title"/>
          </p:nvPr>
        </p:nvSpPr>
        <p:spPr>
          <a:xfrm>
            <a:off x="700881" y="404664"/>
            <a:ext cx="5661025" cy="777875"/>
          </a:xfrm>
        </p:spPr>
        <p:txBody>
          <a:bodyPr/>
          <a:lstStyle/>
          <a:p>
            <a:pPr eaLnBrk="1" hangingPunct="1"/>
            <a:r>
              <a:rPr lang="en-US" altLang="uk-UA" sz="2400" b="1" dirty="0">
                <a:solidFill>
                  <a:srgbClr val="C00000"/>
                </a:solidFill>
              </a:rPr>
              <a:t>PRAVIO: Production Volumes in 201</a:t>
            </a:r>
            <a:r>
              <a:rPr lang="uk-UA" altLang="uk-UA" sz="2400" b="1" dirty="0">
                <a:solidFill>
                  <a:srgbClr val="C00000"/>
                </a:solidFill>
              </a:rPr>
              <a:t>4</a:t>
            </a:r>
            <a:r>
              <a:rPr lang="en-US" altLang="uk-UA" sz="2400" b="1" dirty="0">
                <a:solidFill>
                  <a:srgbClr val="C00000"/>
                </a:solidFill>
              </a:rPr>
              <a:t>-201</a:t>
            </a:r>
            <a:r>
              <a:rPr lang="uk-UA" altLang="uk-UA" sz="2400" b="1" dirty="0">
                <a:solidFill>
                  <a:srgbClr val="C00000"/>
                </a:solidFill>
              </a:rPr>
              <a:t>8</a:t>
            </a:r>
            <a:endParaRPr lang="ru-RU" altLang="uk-UA" sz="2400" b="1" dirty="0">
              <a:solidFill>
                <a:srgbClr val="C00000"/>
              </a:solidFill>
            </a:endParaRPr>
          </a:p>
        </p:txBody>
      </p:sp>
      <p:pic>
        <p:nvPicPr>
          <p:cNvPr id="17414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7" y="188640"/>
            <a:ext cx="197802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6148" y="3742100"/>
            <a:ext cx="3227817" cy="2646878"/>
          </a:xfrm>
          <a:prstGeom prst="rect">
            <a:avLst/>
          </a:prstGeom>
          <a:noFill/>
          <a:ln>
            <a:solidFill>
              <a:schemeClr val="tx2">
                <a:alpha val="5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Actual production volumes</a:t>
            </a:r>
          </a:p>
          <a:p>
            <a:pPr algn="ctr">
              <a:defRPr/>
            </a:pPr>
            <a:r>
              <a:rPr lang="en-US" sz="1600" dirty="0">
                <a:latin typeface="Calibri" panose="020F0502020204030204" pitchFamily="34" charset="0"/>
              </a:rPr>
              <a:t>for the recent years:</a:t>
            </a:r>
          </a:p>
          <a:p>
            <a:pPr algn="ctr">
              <a:defRPr/>
            </a:pP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sz="1600" dirty="0">
                <a:latin typeface="Calibri" panose="020F0502020204030204" pitchFamily="34" charset="0"/>
              </a:rPr>
              <a:t>201</a:t>
            </a:r>
            <a:r>
              <a:rPr lang="uk-UA" sz="1600" dirty="0">
                <a:latin typeface="Calibri" panose="020F0502020204030204" pitchFamily="34" charset="0"/>
              </a:rPr>
              <a:t>8</a:t>
            </a: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6</a:t>
            </a:r>
            <a:r>
              <a:rPr lang="uk-UA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5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uk-UA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97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0 000 </a:t>
            </a:r>
            <a:r>
              <a:rPr lang="en-US" sz="1600" dirty="0">
                <a:latin typeface="Calibri" panose="020F0502020204030204" pitchFamily="34" charset="0"/>
              </a:rPr>
              <a:t>tins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sz="1600" dirty="0">
                <a:latin typeface="Calibri" panose="020F0502020204030204" pitchFamily="34" charset="0"/>
              </a:rPr>
              <a:t>201</a:t>
            </a:r>
            <a:r>
              <a:rPr lang="uk-UA" sz="1600" dirty="0">
                <a:latin typeface="Calibri" panose="020F0502020204030204" pitchFamily="34" charset="0"/>
              </a:rPr>
              <a:t>7</a:t>
            </a: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6</a:t>
            </a:r>
            <a:r>
              <a:rPr lang="uk-UA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4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uk-UA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4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60 000 </a:t>
            </a:r>
            <a:r>
              <a:rPr lang="en-US" sz="1600" dirty="0">
                <a:latin typeface="Calibri" panose="020F0502020204030204" pitchFamily="34" charset="0"/>
              </a:rPr>
              <a:t>tins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sz="1600" dirty="0">
                <a:latin typeface="Calibri" panose="020F0502020204030204" pitchFamily="34" charset="0"/>
              </a:rPr>
              <a:t>201</a:t>
            </a:r>
            <a:r>
              <a:rPr lang="uk-UA" sz="1600" dirty="0">
                <a:latin typeface="Calibri" panose="020F0502020204030204" pitchFamily="34" charset="0"/>
              </a:rPr>
              <a:t>6</a:t>
            </a: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uk-UA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63 540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000 </a:t>
            </a:r>
            <a:r>
              <a:rPr lang="en-US" sz="1600" dirty="0">
                <a:latin typeface="Calibri" panose="020F0502020204030204" pitchFamily="34" charset="0"/>
              </a:rPr>
              <a:t>tins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sz="1600" dirty="0">
                <a:latin typeface="Calibri" panose="020F0502020204030204" pitchFamily="34" charset="0"/>
              </a:rPr>
              <a:t>201</a:t>
            </a:r>
            <a:r>
              <a:rPr lang="uk-UA" sz="1600" dirty="0">
                <a:latin typeface="Calibri" panose="020F0502020204030204" pitchFamily="34" charset="0"/>
              </a:rPr>
              <a:t>5</a:t>
            </a: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uk-UA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61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uk-UA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890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000 </a:t>
            </a:r>
            <a:r>
              <a:rPr lang="en-US" sz="1600" dirty="0">
                <a:latin typeface="Calibri" panose="020F0502020204030204" pitchFamily="34" charset="0"/>
              </a:rPr>
              <a:t>tins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uk-UA" sz="1600" dirty="0">
                <a:latin typeface="Calibri" panose="020F0502020204030204" pitchFamily="34" charset="0"/>
              </a:rPr>
              <a:t>          </a:t>
            </a:r>
            <a:r>
              <a:rPr lang="en-US" sz="1600" dirty="0">
                <a:latin typeface="Calibri" panose="020F0502020204030204" pitchFamily="34" charset="0"/>
              </a:rPr>
              <a:t>201</a:t>
            </a:r>
            <a:r>
              <a:rPr lang="uk-UA" sz="1600" dirty="0">
                <a:latin typeface="Calibri" panose="020F0502020204030204" pitchFamily="34" charset="0"/>
              </a:rPr>
              <a:t>4</a:t>
            </a:r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uk-UA" dirty="0">
                <a:latin typeface="Calibri" panose="020F0502020204030204" pitchFamily="34" charset="0"/>
              </a:rPr>
              <a:t>        </a:t>
            </a:r>
            <a:r>
              <a:rPr lang="uk-UA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60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uk-UA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330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000 </a:t>
            </a:r>
            <a:r>
              <a:rPr lang="en-US" sz="1600" dirty="0">
                <a:latin typeface="Calibri" panose="020F0502020204030204" pitchFamily="34" charset="0"/>
              </a:rPr>
              <a:t>tins</a:t>
            </a:r>
          </a:p>
          <a:p>
            <a:pPr>
              <a:defRPr/>
            </a:pPr>
            <a:r>
              <a:rPr lang="en-US" dirty="0"/>
              <a:t>		</a:t>
            </a:r>
            <a:endParaRPr lang="uk-UA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498065"/>
              </p:ext>
            </p:extLst>
          </p:nvPr>
        </p:nvGraphicFramePr>
        <p:xfrm>
          <a:off x="4089375" y="3434573"/>
          <a:ext cx="5213722" cy="307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62501" y="1628372"/>
            <a:ext cx="3909899" cy="1631216"/>
          </a:xfrm>
          <a:prstGeom prst="rect">
            <a:avLst/>
          </a:prstGeom>
          <a:noFill/>
          <a:ln>
            <a:solidFill>
              <a:srgbClr val="000000">
                <a:alpha val="56000"/>
              </a:srgb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Production capacities</a:t>
            </a:r>
          </a:p>
          <a:p>
            <a:pPr algn="ctr">
              <a:defRPr/>
            </a:pPr>
            <a:r>
              <a:rPr lang="en-US" sz="1600" dirty="0">
                <a:latin typeface="Calibri" panose="020F0502020204030204" pitchFamily="34" charset="0"/>
              </a:rPr>
              <a:t>(in provisional quantity): </a:t>
            </a:r>
          </a:p>
          <a:p>
            <a:pPr algn="ctr">
              <a:defRPr/>
            </a:pPr>
            <a:r>
              <a:rPr lang="en-US" sz="1600" dirty="0">
                <a:latin typeface="Calibri" panose="020F0502020204030204" pitchFamily="34" charset="0"/>
              </a:rPr>
              <a:t>   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per month        </a:t>
            </a:r>
            <a:r>
              <a:rPr lang="uk-UA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8 500 000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tins</a:t>
            </a:r>
          </a:p>
          <a:p>
            <a:pPr algn="ctr">
              <a:defRPr/>
            </a:pPr>
            <a:r>
              <a:rPr lang="en-US" sz="1600" dirty="0">
                <a:latin typeface="Calibri" panose="020F0502020204030204" pitchFamily="34" charset="0"/>
              </a:rPr>
              <a:t>    per year   </a:t>
            </a:r>
            <a:r>
              <a:rPr lang="uk-UA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102 000 000  </a:t>
            </a:r>
            <a:r>
              <a:rPr lang="en-US" sz="1600" dirty="0">
                <a:latin typeface="Calibri" panose="020F0502020204030204" pitchFamily="34" charset="0"/>
              </a:rPr>
              <a:t>tins*</a:t>
            </a:r>
            <a:r>
              <a:rPr lang="en-US" dirty="0">
                <a:latin typeface="Calibri" panose="020F0502020204030204" pitchFamily="34" charset="0"/>
              </a:rPr>
              <a:t>				                 * </a:t>
            </a:r>
            <a:r>
              <a:rPr lang="en-US" sz="1200" dirty="0">
                <a:latin typeface="Calibri" panose="020F0502020204030204" pitchFamily="34" charset="0"/>
              </a:rPr>
              <a:t>(since 201</a:t>
            </a:r>
            <a:r>
              <a:rPr lang="uk-UA" sz="1200" dirty="0">
                <a:latin typeface="Calibri" panose="020F0502020204030204" pitchFamily="34" charset="0"/>
              </a:rPr>
              <a:t>8</a:t>
            </a:r>
            <a:r>
              <a:rPr lang="en-US" sz="1200" dirty="0">
                <a:latin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2501" y="5578151"/>
            <a:ext cx="4652292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uk-UA" sz="1600" dirty="0">
                <a:latin typeface="Calibri" panose="020F0502020204030204" pitchFamily="34" charset="0"/>
              </a:rPr>
              <a:t>              </a:t>
            </a:r>
            <a:r>
              <a:rPr lang="en-US" dirty="0"/>
              <a:t>201</a:t>
            </a:r>
            <a:r>
              <a:rPr lang="uk-UA" dirty="0"/>
              <a:t>4</a:t>
            </a:r>
            <a:r>
              <a:rPr lang="en-US" dirty="0"/>
              <a:t>    201</a:t>
            </a:r>
            <a:r>
              <a:rPr lang="uk-UA" dirty="0"/>
              <a:t>5</a:t>
            </a:r>
            <a:r>
              <a:rPr lang="en-US" dirty="0"/>
              <a:t>    201</a:t>
            </a:r>
            <a:r>
              <a:rPr lang="uk-UA" dirty="0"/>
              <a:t>6</a:t>
            </a:r>
            <a:r>
              <a:rPr lang="en-US" dirty="0"/>
              <a:t>    201</a:t>
            </a:r>
            <a:r>
              <a:rPr lang="uk-UA" dirty="0"/>
              <a:t>7</a:t>
            </a:r>
            <a:r>
              <a:rPr lang="en-US" dirty="0"/>
              <a:t>   201</a:t>
            </a:r>
            <a:r>
              <a:rPr lang="uk-UA" dirty="0"/>
              <a:t>8</a:t>
            </a:r>
            <a:r>
              <a:rPr lang="en-US" dirty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6" t="43019" r="19166" b="-1601"/>
          <a:stretch/>
        </p:blipFill>
        <p:spPr>
          <a:xfrm>
            <a:off x="685326" y="1556792"/>
            <a:ext cx="3227817" cy="2042953"/>
          </a:xfrm>
          <a:prstGeom prst="rect">
            <a:avLst/>
          </a:prstGeom>
        </p:spPr>
      </p:pic>
      <p:cxnSp>
        <p:nvCxnSpPr>
          <p:cNvPr id="6" name="Прямая со стрелкой 5"/>
          <p:cNvCxnSpPr>
            <a:stCxn id="10" idx="1"/>
          </p:cNvCxnSpPr>
          <p:nvPr/>
        </p:nvCxnSpPr>
        <p:spPr>
          <a:xfrm flipH="1" flipV="1">
            <a:off x="6444208" y="3273864"/>
            <a:ext cx="1476164" cy="4793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авая фигурная скобка 9"/>
          <p:cNvSpPr/>
          <p:nvPr/>
        </p:nvSpPr>
        <p:spPr>
          <a:xfrm rot="16200000">
            <a:off x="7704348" y="3717216"/>
            <a:ext cx="432048" cy="50405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авая фигурная скобка 13"/>
          <p:cNvSpPr/>
          <p:nvPr/>
        </p:nvSpPr>
        <p:spPr>
          <a:xfrm rot="10800000">
            <a:off x="4262500" y="5229201"/>
            <a:ext cx="684074" cy="50405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558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18307" y="656056"/>
            <a:ext cx="6565900" cy="571500"/>
          </a:xfrm>
        </p:spPr>
        <p:txBody>
          <a:bodyPr/>
          <a:lstStyle/>
          <a:p>
            <a:pPr algn="l" eaLnBrk="1" hangingPunct="1"/>
            <a:r>
              <a:rPr lang="en-US" altLang="uk-UA" sz="2400" b="1" dirty="0">
                <a:solidFill>
                  <a:srgbClr val="C00000"/>
                </a:solidFill>
              </a:rPr>
              <a:t>Supply For Retail Consumers in Ukraine</a:t>
            </a:r>
            <a:endParaRPr lang="ru-RU" altLang="uk-UA" sz="2400" b="1" dirty="0">
              <a:solidFill>
                <a:srgbClr val="C00000"/>
              </a:solidFill>
            </a:endParaRPr>
          </a:p>
        </p:txBody>
      </p:sp>
      <p:pic>
        <p:nvPicPr>
          <p:cNvPr id="24579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260350"/>
            <a:ext cx="197802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997200"/>
            <a:ext cx="4564062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560513"/>
            <a:ext cx="4822825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51"/>
          <p:cNvSpPr txBox="1">
            <a:spLocks noChangeArrowheads="1"/>
          </p:cNvSpPr>
          <p:nvPr/>
        </p:nvSpPr>
        <p:spPr bwMode="auto">
          <a:xfrm>
            <a:off x="5033819" y="3246983"/>
            <a:ext cx="3596902" cy="1138773"/>
          </a:xfrm>
          <a:prstGeom prst="rect">
            <a:avLst/>
          </a:prstGeom>
          <a:noFill/>
          <a:ln w="25400">
            <a:solidFill>
              <a:schemeClr val="tx2">
                <a:alpha val="56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DFDA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DFDA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DFDA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DFDA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DFDA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dirty="0">
                <a:latin typeface="Calibri" panose="020F0502020204030204" pitchFamily="34" charset="0"/>
              </a:rPr>
              <a:t>Products</a:t>
            </a:r>
            <a:r>
              <a:rPr lang="en-US" sz="1800" dirty="0"/>
              <a:t> </a:t>
            </a:r>
            <a:r>
              <a:rPr lang="en-US" sz="1600" dirty="0">
                <a:latin typeface="Calibri" panose="020F0502020204030204" pitchFamily="34" charset="0"/>
              </a:rPr>
              <a:t>for medium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dirty="0">
                <a:latin typeface="Calibri" panose="020F0502020204030204" pitchFamily="34" charset="0"/>
              </a:rPr>
              <a:t>price segment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uk-UA" sz="18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4585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5038"/>
            <a:ext cx="391795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50"/>
          <p:cNvSpPr txBox="1">
            <a:spLocks noChangeArrowheads="1"/>
          </p:cNvSpPr>
          <p:nvPr/>
        </p:nvSpPr>
        <p:spPr bwMode="auto">
          <a:xfrm>
            <a:off x="5033819" y="1630672"/>
            <a:ext cx="3596902" cy="1261884"/>
          </a:xfrm>
          <a:prstGeom prst="rect">
            <a:avLst/>
          </a:prstGeom>
          <a:noFill/>
          <a:ln w="25400">
            <a:solidFill>
              <a:schemeClr val="tx2">
                <a:alpha val="56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DFDA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DFDA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DFDA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DFDA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DFDA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altLang="uk-UA" sz="1600" dirty="0">
                <a:latin typeface="Calibri" panose="020F0502020204030204" pitchFamily="34" charset="0"/>
              </a:rPr>
              <a:t>Products for premium</a:t>
            </a:r>
          </a:p>
          <a:p>
            <a:pPr>
              <a:buFont typeface="Wingdings 2" pitchFamily="18" charset="2"/>
              <a:buNone/>
            </a:pPr>
            <a:r>
              <a:rPr lang="en-US" altLang="uk-UA" sz="1600" dirty="0">
                <a:latin typeface="Calibri" panose="020F0502020204030204" pitchFamily="34" charset="0"/>
              </a:rPr>
              <a:t>segment</a:t>
            </a:r>
          </a:p>
          <a:p>
            <a:pPr>
              <a:buFont typeface="Wingdings 2" pitchFamily="18" charset="2"/>
              <a:buNone/>
            </a:pPr>
            <a:endParaRPr lang="en-US" altLang="uk-UA" sz="1600" dirty="0">
              <a:latin typeface="Calibri" panose="020F0502020204030204" pitchFamily="34" charset="0"/>
            </a:endParaRPr>
          </a:p>
          <a:p>
            <a:pPr>
              <a:buFont typeface="Wingdings 2" pitchFamily="18" charset="2"/>
              <a:buNone/>
            </a:pPr>
            <a:endParaRPr lang="en-US" altLang="uk-UA" sz="1800" dirty="0"/>
          </a:p>
        </p:txBody>
      </p:sp>
      <p:pic>
        <p:nvPicPr>
          <p:cNvPr id="24581" name="Picture 4" descr="C:\Users\chernikova.a\Desktop\M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70" y="1804194"/>
            <a:ext cx="16637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7" y="3478212"/>
            <a:ext cx="14224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51"/>
          <p:cNvSpPr txBox="1">
            <a:spLocks noChangeArrowheads="1"/>
          </p:cNvSpPr>
          <p:nvPr/>
        </p:nvSpPr>
        <p:spPr bwMode="auto">
          <a:xfrm>
            <a:off x="5030974" y="5157192"/>
            <a:ext cx="3596902" cy="861774"/>
          </a:xfrm>
          <a:prstGeom prst="rect">
            <a:avLst/>
          </a:prstGeom>
          <a:noFill/>
          <a:ln w="25400">
            <a:solidFill>
              <a:schemeClr val="tx2">
                <a:alpha val="56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DFDA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DFDA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DFDA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DFDA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DFDA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dirty="0">
                <a:latin typeface="Calibri" panose="020F0502020204030204" pitchFamily="34" charset="0"/>
              </a:rPr>
              <a:t>Products for low price segment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600" dirty="0">
                <a:latin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uk-UA" sz="18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8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260350"/>
            <a:ext cx="197802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3077669"/>
            <a:ext cx="669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+mj-lt"/>
              </a:rPr>
              <a:t>Thank you for your attention</a:t>
            </a:r>
            <a:r>
              <a:rPr lang="ru-RU" sz="3200" b="1" dirty="0">
                <a:solidFill>
                  <a:srgbClr val="C00000"/>
                </a:solidFill>
                <a:latin typeface="+mj-lt"/>
              </a:rPr>
              <a:t>!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2" y="3856039"/>
            <a:ext cx="84963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chernikova.a\Desktop\Milada_logo-NE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33868"/>
            <a:ext cx="1507438" cy="75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chernikova.a\Desktop\M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29703"/>
            <a:ext cx="16637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24965"/>
            <a:ext cx="14224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26161A-032F-854E-AB24-68D119F1CD5D}"/>
              </a:ext>
            </a:extLst>
          </p:cNvPr>
          <p:cNvSpPr txBox="1"/>
          <p:nvPr/>
        </p:nvSpPr>
        <p:spPr>
          <a:xfrm>
            <a:off x="5775818" y="5478384"/>
            <a:ext cx="3368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Deputy CEO </a:t>
            </a:r>
            <a:br>
              <a:rPr lang="en-US" dirty="0"/>
            </a:br>
            <a:r>
              <a:rPr lang="en-US" dirty="0"/>
              <a:t>Serhii Zaporoshchuk</a:t>
            </a:r>
            <a:br>
              <a:rPr lang="en-US" dirty="0"/>
            </a:br>
            <a:r>
              <a:rPr lang="en-US" dirty="0"/>
              <a:t>+380504652083</a:t>
            </a:r>
          </a:p>
        </p:txBody>
      </p:sp>
    </p:spTree>
    <p:extLst>
      <p:ext uri="{BB962C8B-B14F-4D97-AF65-F5344CB8AC3E}">
        <p14:creationId xmlns:p14="http://schemas.microsoft.com/office/powerpoint/2010/main" val="2767262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6026</TotalTime>
  <Words>528</Words>
  <Application>Microsoft Office PowerPoint</Application>
  <PresentationFormat>Экран (4:3)</PresentationFormat>
  <Paragraphs>89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Constantia</vt:lpstr>
      <vt:lpstr>Georgia</vt:lpstr>
      <vt:lpstr>Times New Roman</vt:lpstr>
      <vt:lpstr>Wingdings 2</vt:lpstr>
      <vt:lpstr>Wingdings 3</vt:lpstr>
      <vt:lpstr>Поток</vt:lpstr>
      <vt:lpstr>GROUP OF COMPANIES «PRAVIO»</vt:lpstr>
      <vt:lpstr>Group of companies PRAVIO</vt:lpstr>
      <vt:lpstr>Group of companies PRAVIO</vt:lpstr>
      <vt:lpstr>    Group of companies PRAVIO</vt:lpstr>
      <vt:lpstr>Assets of PRAVIO: Ichnya Condensed Milk Company</vt:lpstr>
      <vt:lpstr>   Statistics</vt:lpstr>
      <vt:lpstr>PRAVIO: Production Volumes in 2014-2018</vt:lpstr>
      <vt:lpstr>Supply For Retail Consumers in Ukraine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OF COMPANIES «PRAVIO»</dc:title>
  <dc:creator>Sekretar2</dc:creator>
  <cp:lastModifiedBy>vvv1969</cp:lastModifiedBy>
  <cp:revision>266</cp:revision>
  <cp:lastPrinted>2016-04-20T13:22:32Z</cp:lastPrinted>
  <dcterms:created xsi:type="dcterms:W3CDTF">2016-04-04T07:48:16Z</dcterms:created>
  <dcterms:modified xsi:type="dcterms:W3CDTF">2020-10-12T12:36:58Z</dcterms:modified>
</cp:coreProperties>
</file>