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81" r:id="rId3"/>
    <p:sldId id="271" r:id="rId4"/>
    <p:sldId id="286" r:id="rId5"/>
    <p:sldId id="283" r:id="rId6"/>
    <p:sldId id="273" r:id="rId7"/>
    <p:sldId id="284" r:id="rId8"/>
    <p:sldId id="274" r:id="rId9"/>
    <p:sldId id="285" r:id="rId10"/>
    <p:sldId id="275" r:id="rId11"/>
    <p:sldId id="276" r:id="rId12"/>
    <p:sldId id="28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8FE3E-2E6D-4AB3-A6D7-9A4537D6FB1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B363-8420-439E-9D7B-C2232D553B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7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79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6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64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5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68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2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45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34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60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209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5DEE-8ADA-45D8-9FDF-07DCC1D8D5A5}" type="datetimeFigureOut">
              <a:rPr lang="uk-UA" smtClean="0"/>
              <a:pPr/>
              <a:t>12.10.2020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7B9F-127B-4EA5-8F32-F1359EA26C5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59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nuts.grou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nuts.group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montly\Desktop\Горіхи\Графіка\Power_nuts_group_walnuts_producer_Ukr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96407" y="5333988"/>
            <a:ext cx="89762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5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UKRAINIAN  </a:t>
            </a:r>
          </a:p>
          <a:p>
            <a:pPr algn="r"/>
            <a:r>
              <a:rPr lang="en-US" sz="35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PRODUCER &amp; EXPORTER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2" y="369422"/>
            <a:ext cx="3034922" cy="8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441577" y="2131418"/>
            <a:ext cx="655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A.</a:t>
            </a:r>
            <a:endParaRPr lang="uk-UA" sz="3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076996" y="2125955"/>
            <a:ext cx="8739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 offer own brand “Power Nuts” and Private Label.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small retailers have the ability to move quickly to get a private label product in production in response to rising market demand for a new feature.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Creating and development of unique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Modern Packaging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and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New Products,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based on international market research and analysis.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Production and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stock availability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on regional warehouses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uk-UA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462624" y="4451165"/>
            <a:ext cx="675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C.</a:t>
            </a:r>
            <a:endParaRPr lang="uk-UA" sz="3600" b="1" dirty="0"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97822" y="3468185"/>
            <a:ext cx="5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B.</a:t>
            </a:r>
            <a:endParaRPr lang="uk-UA" sz="3600" b="1" dirty="0"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296701" y="62208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14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9707" y="495332"/>
            <a:ext cx="493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We Offer to B2B Customers</a:t>
            </a:r>
          </a:p>
        </p:txBody>
      </p:sp>
      <p:pic>
        <p:nvPicPr>
          <p:cNvPr id="45" name="Picture 4" descr="C:\Users\Remontly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276225"/>
            <a:ext cx="2867025" cy="81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667">
            <a:off x="4704160" y="3860400"/>
            <a:ext cx="3070658" cy="1495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8" y="4006938"/>
            <a:ext cx="3176358" cy="12465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08" y="4071189"/>
            <a:ext cx="2686187" cy="1074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98" y="2099354"/>
            <a:ext cx="2721997" cy="14589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3" y="2278581"/>
            <a:ext cx="3229957" cy="124154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96701" y="62208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15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707" y="495332"/>
            <a:ext cx="493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Online &amp; Offline Retail Partners  </a:t>
            </a:r>
          </a:p>
        </p:txBody>
      </p:sp>
      <p:pic>
        <p:nvPicPr>
          <p:cNvPr id="18" name="Picture 4" descr="C:\Users\Remontly\Desktop\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4975" y="276225"/>
            <a:ext cx="2867025" cy="819150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6" y="2446472"/>
            <a:ext cx="2888288" cy="8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0060F-7972-2245-A6F7-378F76DD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357"/>
            <a:ext cx="10515600" cy="326730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Contact Person:</a:t>
            </a:r>
            <a:br>
              <a:rPr lang="en-US" sz="3600" b="1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Volodymyr Tyshchuk</a:t>
            </a:r>
            <a:br>
              <a:rPr lang="en-US" sz="3600" dirty="0"/>
            </a:br>
            <a:r>
              <a:rPr lang="en-US" sz="3600" dirty="0"/>
              <a:t>+38 050 351 90 38</a:t>
            </a:r>
            <a:br>
              <a:rPr lang="en-US" sz="3600" dirty="0"/>
            </a:br>
            <a:r>
              <a:rPr lang="en-US" sz="3600" dirty="0"/>
              <a:t>vtishuk128@gmail.com</a:t>
            </a:r>
            <a:br>
              <a:rPr lang="en-US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8999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805883" y="1679642"/>
            <a:ext cx="5069656" cy="17592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>
            <a:normAutofit fontScale="70000" lnSpcReduction="20000"/>
          </a:bodyPr>
          <a:lstStyle/>
          <a:p>
            <a: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pPr>
            <a:r>
              <a:rPr lang="en-US" dirty="0"/>
              <a:t>About the Company </a:t>
            </a:r>
            <a:endParaRPr dirty="0"/>
          </a:p>
        </p:txBody>
      </p:sp>
      <p:sp>
        <p:nvSpPr>
          <p:cNvPr id="35" name="Shape 35"/>
          <p:cNvSpPr/>
          <p:nvPr/>
        </p:nvSpPr>
        <p:spPr>
          <a:xfrm>
            <a:off x="5805884" y="3597965"/>
            <a:ext cx="5344842" cy="27034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>
            <a:normAutofit fontScale="62500" lnSpcReduction="20000"/>
          </a:bodyPr>
          <a:lstStyle/>
          <a:p>
            <a:endParaRPr lang="uk-UA" sz="1400" dirty="0"/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Power Nuts Group is international producer and exporter of walnuts from Ukraine.  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Today, our leading business marketplaces located in Europe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and CIS, and we are continually expanding the territory. The range of countries we operate in is the strength of our business. 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We have a full walnut processing cycle with a capacity of 1500 MT/year. The process starts with clearing the kernel from dust and membranes, sorts into fractions and types by color on a photo separator, dry in a drying chamber, and packing. The presence of industrial refrigerators allows you to work during the year</a:t>
            </a:r>
            <a:r>
              <a:rPr lang="en-US" sz="1400" dirty="0"/>
              <a:t>.</a:t>
            </a:r>
            <a:endParaRPr lang="ru-RU" sz="1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7650" name="Picture 2" descr="C:\Users\Remontly\Desktop\logo_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645" y="2216149"/>
            <a:ext cx="3061898" cy="21780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329957" y="621613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2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7534" y="4394200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http://powernuts.group/</a:t>
            </a:r>
            <a:endParaRPr lang="uk-UA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montly\Desktop\Горіхи\Графіка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114" y="2224483"/>
            <a:ext cx="8856618" cy="350999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257300" y="1339506"/>
            <a:ext cx="10452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Power Nuts Group is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international producer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and exporter of walnuts kernel with a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capacity               1500 MT/year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 We combine our unique quality with proactive approach to the Customer needs.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8" name="Picture 6" descr="C:\Users\Remontly\Desktop\1704095-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1244600"/>
            <a:ext cx="723900" cy="7239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1296701" y="622083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6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6006" y="430379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Production</a:t>
            </a:r>
          </a:p>
        </p:txBody>
      </p:sp>
      <p:pic>
        <p:nvPicPr>
          <p:cNvPr id="32" name="Picture 4" descr="C:\Users\Remontly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4975" y="276225"/>
            <a:ext cx="2867025" cy="81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Remontly\Desktop\1704095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537" y="1216660"/>
            <a:ext cx="663666" cy="6636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28787" y="4332668"/>
            <a:ext cx="7759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Full package of accompanying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documents and certificates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0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Fast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border crossing and prompt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delivery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to your country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6" descr="C:\Users\Remontly\Desktop\1704095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278" y="2030549"/>
            <a:ext cx="723900" cy="723900"/>
          </a:xfrm>
          <a:prstGeom prst="rect">
            <a:avLst/>
          </a:prstGeom>
          <a:noFill/>
        </p:spPr>
      </p:pic>
      <p:pic>
        <p:nvPicPr>
          <p:cNvPr id="16" name="Picture 6" descr="C:\Users\Remontly\Desktop\1704095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681" y="2736668"/>
            <a:ext cx="723900" cy="723900"/>
          </a:xfrm>
          <a:prstGeom prst="rect">
            <a:avLst/>
          </a:prstGeom>
          <a:noFill/>
        </p:spPr>
      </p:pic>
      <p:pic>
        <p:nvPicPr>
          <p:cNvPr id="17" name="Picture 6" descr="C:\Users\Remontly\Desktop\1704095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472" y="3437709"/>
            <a:ext cx="663666" cy="663666"/>
          </a:xfrm>
          <a:prstGeom prst="rect">
            <a:avLst/>
          </a:prstGeom>
          <a:noFill/>
        </p:spPr>
      </p:pic>
      <p:pic>
        <p:nvPicPr>
          <p:cNvPr id="18" name="Picture 6" descr="C:\Users\Remontly\Desktop\1704095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041" y="5529942"/>
            <a:ext cx="723900" cy="723900"/>
          </a:xfrm>
          <a:prstGeom prst="rect">
            <a:avLst/>
          </a:prstGeom>
          <a:noFill/>
        </p:spPr>
      </p:pic>
      <p:pic>
        <p:nvPicPr>
          <p:cNvPr id="19" name="Picture 6" descr="C:\Users\Remontly\Desktop\1704095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419" y="4133305"/>
            <a:ext cx="723900" cy="723900"/>
          </a:xfrm>
          <a:prstGeom prst="rect">
            <a:avLst/>
          </a:prstGeom>
          <a:noFill/>
        </p:spPr>
      </p:pic>
      <p:pic>
        <p:nvPicPr>
          <p:cNvPr id="20" name="Picture 6" descr="C:\Users\Remontly\Desktop\1704095-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933" y="4879701"/>
            <a:ext cx="723900" cy="7239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1296701" y="622083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7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2947" y="493879"/>
            <a:ext cx="224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We Guarantee</a:t>
            </a:r>
          </a:p>
        </p:txBody>
      </p:sp>
      <p:pic>
        <p:nvPicPr>
          <p:cNvPr id="27" name="Picture 4" descr="C:\Users\Remontly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276225"/>
            <a:ext cx="2867025" cy="8191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886404" y="1212642"/>
            <a:ext cx="7460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E7E6E6">
                    <a:lumMod val="25000"/>
                  </a:srgbClr>
                </a:solidFill>
              </a:rPr>
              <a:t>The highest quality products and the </a:t>
            </a:r>
            <a:r>
              <a:rPr lang="en-US" sz="2200" b="1" dirty="0">
                <a:solidFill>
                  <a:srgbClr val="E7E6E6">
                    <a:lumMod val="25000"/>
                  </a:srgbClr>
                </a:solidFill>
              </a:rPr>
              <a:t>most delicious taste </a:t>
            </a:r>
            <a:r>
              <a:rPr lang="en-US" sz="2200" dirty="0">
                <a:solidFill>
                  <a:srgbClr val="E7E6E6">
                    <a:lumMod val="25000"/>
                  </a:srgbClr>
                </a:solidFill>
              </a:rPr>
              <a:t>of walnut all over the world.</a:t>
            </a:r>
            <a:endParaRPr lang="ru-RU" sz="22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2519" y="2871996"/>
            <a:ext cx="65030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E7E6E6">
                    <a:lumMod val="25000"/>
                  </a:srgbClr>
                </a:solidFill>
              </a:rPr>
              <a:t>Precise whole walnuts </a:t>
            </a:r>
            <a:r>
              <a:rPr lang="en-US" sz="2200" b="1" dirty="0">
                <a:solidFill>
                  <a:srgbClr val="E7E6E6">
                    <a:lumMod val="25000"/>
                  </a:srgbClr>
                </a:solidFill>
              </a:rPr>
              <a:t>calibration</a:t>
            </a:r>
            <a:r>
              <a:rPr lang="en-US" sz="2200" dirty="0">
                <a:solidFill>
                  <a:srgbClr val="E7E6E6">
                    <a:lumMod val="25000"/>
                  </a:srgbClr>
                </a:solidFill>
              </a:rPr>
              <a:t>.  </a:t>
            </a:r>
          </a:p>
          <a:p>
            <a:pPr lvl="0"/>
            <a:endParaRPr lang="ru-RU" sz="2200" dirty="0">
              <a:solidFill>
                <a:srgbClr val="E7E6E6">
                  <a:lumMod val="25000"/>
                </a:srgbClr>
              </a:solidFill>
            </a:endParaRPr>
          </a:p>
          <a:p>
            <a:pPr lvl="0"/>
            <a:r>
              <a:rPr lang="en-US" sz="2200" b="1" dirty="0">
                <a:solidFill>
                  <a:srgbClr val="E7E6E6">
                    <a:lumMod val="25000"/>
                  </a:srgbClr>
                </a:solidFill>
              </a:rPr>
              <a:t>Organic</a:t>
            </a:r>
            <a:r>
              <a:rPr lang="en-US" sz="2200" dirty="0">
                <a:solidFill>
                  <a:srgbClr val="E7E6E6">
                    <a:lumMod val="25000"/>
                  </a:srgbClr>
                </a:solidFill>
              </a:rPr>
              <a:t> kernels according to European standards.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73489" y="2147247"/>
            <a:ext cx="65609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E7E6E6">
                    <a:lumMod val="25000"/>
                  </a:srgbClr>
                </a:solidFill>
              </a:rPr>
              <a:t>Competitive and flexibility </a:t>
            </a:r>
            <a:r>
              <a:rPr lang="en-US" sz="2200" dirty="0">
                <a:solidFill>
                  <a:srgbClr val="E7E6E6">
                    <a:lumMod val="25000"/>
                  </a:srgbClr>
                </a:solidFill>
              </a:rPr>
              <a:t>of commercial conditions. </a:t>
            </a:r>
            <a:endParaRPr lang="ru-RU" sz="22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58178" y="5770698"/>
            <a:ext cx="4732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E7E6E6">
                    <a:lumMod val="25000"/>
                  </a:srgbClr>
                </a:solidFill>
              </a:rPr>
              <a:t>Packaging</a:t>
            </a:r>
            <a:r>
              <a:rPr lang="en-US" sz="2200" dirty="0">
                <a:solidFill>
                  <a:srgbClr val="E7E6E6">
                    <a:lumMod val="25000"/>
                  </a:srgbClr>
                </a:solidFill>
              </a:rPr>
              <a:t> according to your demands.  </a:t>
            </a:r>
          </a:p>
        </p:txBody>
      </p:sp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382"/>
            <a:ext cx="12192000" cy="49906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7750" y="1066800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Assortment Range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296701" y="622083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8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68782" y="1328410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http://powernuts.group/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8627" y="3013199"/>
            <a:ext cx="3663497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WALNUT KERNELS HALVES (1/2)</a:t>
            </a:r>
          </a:p>
        </p:txBody>
      </p:sp>
      <p:pic>
        <p:nvPicPr>
          <p:cNvPr id="6146" name="Picture 2" descr="234234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013" y="1465477"/>
            <a:ext cx="3707312" cy="14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AppData\Local\Microsoft\Windows\INetCache\Content.Word\2353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05" y="3658235"/>
            <a:ext cx="3038476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Remontly\Desktop\41v407qhB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388144"/>
            <a:ext cx="2108200" cy="15811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908628" y="3327400"/>
            <a:ext cx="3653972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HALVES (MIN 90%) + QUARTERS (MAX 10%)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0875" y="5394961"/>
            <a:ext cx="36798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WALNUT KERNELS QUARTERS (1/4)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21328" y="5702300"/>
            <a:ext cx="3679372" cy="2923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QUARTERS (MIN 90%) + ONE -EIGHTS (MAX 10%)  </a:t>
            </a:r>
            <a:endParaRPr lang="ru-RU" sz="1300" b="1" dirty="0">
              <a:solidFill>
                <a:srgbClr val="C000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00643" y="5362699"/>
            <a:ext cx="3663497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WALNUT KERNELS MIX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00644" y="5676900"/>
            <a:ext cx="3653972" cy="2923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KERNERLS &amp; COLOR MIX 1/2 + 1/4 </a:t>
            </a:r>
          </a:p>
        </p:txBody>
      </p:sp>
      <p:pic>
        <p:nvPicPr>
          <p:cNvPr id="21" name="Рисунок 20" descr="C:\Users\User\AppData\Local\Microsoft\Windows\INetCache\Content.Word\vosmushka-4-8-mm-768x5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810000"/>
            <a:ext cx="2204633" cy="13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6531427" y="3016827"/>
            <a:ext cx="3663497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WALNUT ROUND CALIBRE 28+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31428" y="3331029"/>
            <a:ext cx="3653972" cy="2923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KERNEL OUTPUT: 40-42%. ~55%L ~30%B, ~15%A</a:t>
            </a:r>
            <a:endParaRPr lang="ru-RU" sz="1300" b="1" dirty="0">
              <a:solidFill>
                <a:srgbClr val="C000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296701" y="622083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9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7329" y="484411"/>
            <a:ext cx="2922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Assortment Range</a:t>
            </a:r>
          </a:p>
        </p:txBody>
      </p:sp>
      <p:pic>
        <p:nvPicPr>
          <p:cNvPr id="41" name="Picture 4" descr="C:\Users\Remontly\Desktop\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24975" y="276225"/>
            <a:ext cx="2867025" cy="81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1296701" y="62208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10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9707" y="495332"/>
            <a:ext cx="493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Assortment Range. Packaging </a:t>
            </a:r>
          </a:p>
        </p:txBody>
      </p:sp>
      <p:pic>
        <p:nvPicPr>
          <p:cNvPr id="41" name="Picture 4" descr="C:\Users\Remontly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276225"/>
            <a:ext cx="2867025" cy="819150"/>
          </a:xfrm>
          <a:prstGeom prst="rect">
            <a:avLst/>
          </a:prstGeom>
          <a:noFill/>
        </p:spPr>
      </p:pic>
      <p:pic>
        <p:nvPicPr>
          <p:cNvPr id="32774" name="Picture 6" descr="C:\Users\Remontly\Desktop\11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99" y="1785256"/>
            <a:ext cx="10900229" cy="369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C:\Users\Remontly\Desktop\ica_botkyrk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0701"/>
            <a:ext cx="12192000" cy="506730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858270" y="873790"/>
            <a:ext cx="4484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8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We Offer To Retail Sector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296701" y="62208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12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06" y="2201601"/>
            <a:ext cx="3246699" cy="3246699"/>
          </a:xfrm>
          <a:prstGeom prst="rect">
            <a:avLst/>
          </a:prstGeom>
        </p:spPr>
      </p:pic>
      <p:pic>
        <p:nvPicPr>
          <p:cNvPr id="25602" name="Picture 2" descr="C:\Users\Remontly\Desktop\w_insh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2540000"/>
            <a:ext cx="2908300" cy="2908300"/>
          </a:xfrm>
          <a:prstGeom prst="rect">
            <a:avLst/>
          </a:prstGeom>
          <a:noFill/>
        </p:spPr>
      </p:pic>
      <p:pic>
        <p:nvPicPr>
          <p:cNvPr id="25603" name="Picture 3" descr="C:\Users\Remontly\Desktop\w_kern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2730500"/>
            <a:ext cx="2717800" cy="2717800"/>
          </a:xfrm>
          <a:prstGeom prst="rect">
            <a:avLst/>
          </a:prstGeom>
          <a:noFill/>
        </p:spPr>
      </p:pic>
      <p:pic>
        <p:nvPicPr>
          <p:cNvPr id="25604" name="Picture 4" descr="C:\Users\Remontly\Desktop\w_b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4900" y="2654300"/>
            <a:ext cx="3022600" cy="3022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296701" y="62208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13</a:t>
            </a:r>
            <a:endParaRPr lang="ru-RU" sz="1400" b="1" dirty="0">
              <a:solidFill>
                <a:srgbClr val="282828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707" y="495332"/>
            <a:ext cx="493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rPr>
              <a:t>Packaging Solutions for FMCG </a:t>
            </a:r>
          </a:p>
        </p:txBody>
      </p:sp>
      <p:pic>
        <p:nvPicPr>
          <p:cNvPr id="13" name="Picture 4" descr="C:\Users\Remontly\Desktop\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24975" y="276225"/>
            <a:ext cx="2867025" cy="81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490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392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Signika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Contact Person:  Volodymyr Tyshchuk +38 050 351 90 38 vtishuk128@gmail.com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vvv1969</cp:lastModifiedBy>
  <cp:revision>121</cp:revision>
  <dcterms:created xsi:type="dcterms:W3CDTF">2020-04-17T08:14:10Z</dcterms:created>
  <dcterms:modified xsi:type="dcterms:W3CDTF">2020-10-12T12:57:11Z</dcterms:modified>
</cp:coreProperties>
</file>